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8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47800"/>
            <a:ext cx="91440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EBBCF-D492-4B28-883C-7082D65120FE}" type="datetimeFigureOut">
              <a:rPr lang="en-US" smtClean="0"/>
              <a:pPr/>
              <a:t>10.07.2009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4E31-C2B4-40A5-A7FA-F96C5020BC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CCRColor-version2.ti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381000"/>
            <a:ext cx="2133600" cy="8073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/>
          <a:lstStyle/>
          <a:p>
            <a:r>
              <a:rPr lang="en-US" dirty="0" smtClean="0"/>
              <a:t>Visualizing Keyboard Pattern Passwords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Dino Schweitzer, Jeff Boleng,</a:t>
            </a:r>
          </a:p>
          <a:p>
            <a:r>
              <a:rPr lang="en-US" dirty="0" smtClean="0"/>
              <a:t>Colin Hughes, Louis Murphy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Oct 2009</a:t>
            </a:r>
          </a:p>
          <a:p>
            <a:endParaRPr lang="en-US" dirty="0"/>
          </a:p>
        </p:txBody>
      </p:sp>
      <p:pic>
        <p:nvPicPr>
          <p:cNvPr id="5" name="Picture 4" descr="ACCRColor6May0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4267200" cy="1939636"/>
          </a:xfrm>
          <a:prstGeom prst="rect">
            <a:avLst/>
          </a:prstGeom>
        </p:spPr>
      </p:pic>
      <p:pic>
        <p:nvPicPr>
          <p:cNvPr id="6" name="Picture 5" descr="DFC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</a:t>
            </a:r>
            <a:r>
              <a:rPr lang="en-US" dirty="0" err="1" smtClean="0"/>
              <a:t>WebLab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7 web pages designed to teach freshmen about passwords</a:t>
            </a:r>
          </a:p>
          <a:p>
            <a:pPr lvl="1"/>
            <a:r>
              <a:rPr lang="en-US" dirty="0" smtClean="0"/>
              <a:t>Strength, entropy, common attacks, different types</a:t>
            </a:r>
          </a:p>
          <a:p>
            <a:pPr lvl="1"/>
            <a:r>
              <a:rPr lang="en-US" dirty="0" smtClean="0"/>
              <a:t>Interactive applets to (hopefully) make more </a:t>
            </a:r>
            <a:r>
              <a:rPr lang="en-US" dirty="0" smtClean="0"/>
              <a:t>compelling and encourage participation</a:t>
            </a:r>
            <a:endParaRPr lang="en-US" dirty="0" smtClean="0"/>
          </a:p>
          <a:p>
            <a:pPr lvl="1"/>
            <a:r>
              <a:rPr lang="en-US" dirty="0" smtClean="0"/>
              <a:t>Had them enter random, pattern, passphrases</a:t>
            </a:r>
          </a:p>
          <a:p>
            <a:pPr lvl="1"/>
            <a:r>
              <a:rPr lang="en-US" dirty="0" smtClean="0"/>
              <a:t>Anonymously collected all passwords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3886199" cy="31045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362200"/>
            <a:ext cx="3861554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435352"/>
            <a:ext cx="4267200" cy="282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438400"/>
            <a:ext cx="3822823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161 distinct users</a:t>
            </a:r>
          </a:p>
          <a:p>
            <a:r>
              <a:rPr lang="en-US" dirty="0" smtClean="0"/>
              <a:t>Over 500 “random” passwords</a:t>
            </a:r>
          </a:p>
          <a:p>
            <a:r>
              <a:rPr lang="en-US" dirty="0" smtClean="0"/>
              <a:t>Over 250 “pattern” passwords</a:t>
            </a:r>
          </a:p>
          <a:p>
            <a:r>
              <a:rPr lang="en-US" dirty="0" smtClean="0"/>
              <a:t>Based on collected passwords, it was obvious students did not know they were being saved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attempt to simply draw lines between characters on keyboard</a:t>
            </a:r>
          </a:p>
          <a:p>
            <a:pPr lvl="1"/>
            <a:r>
              <a:rPr lang="en-US" dirty="0" smtClean="0"/>
              <a:t>Some patterns obvious</a:t>
            </a:r>
          </a:p>
          <a:p>
            <a:pPr lvl="1"/>
            <a:r>
              <a:rPr lang="en-US" dirty="0" smtClean="0"/>
              <a:t>Did not show same key hits</a:t>
            </a:r>
          </a:p>
          <a:p>
            <a:pPr lvl="1"/>
            <a:r>
              <a:rPr lang="en-US" dirty="0" smtClean="0"/>
              <a:t>Could not tell when sequence repeated</a:t>
            </a:r>
          </a:p>
          <a:p>
            <a:pPr lvl="1"/>
            <a:r>
              <a:rPr lang="en-US" dirty="0" smtClean="0"/>
              <a:t>Could not tell when shift key pressed</a:t>
            </a:r>
          </a:p>
          <a:p>
            <a:r>
              <a:rPr lang="en-US" dirty="0" smtClean="0"/>
              <a:t>Also played with animating sequence</a:t>
            </a:r>
          </a:p>
          <a:p>
            <a:pPr lvl="1"/>
            <a:r>
              <a:rPr lang="en-US" dirty="0" smtClean="0"/>
              <a:t>Hard to compare multiple passwords for common patterns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438400"/>
            <a:ext cx="4038600" cy="124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Connect </a:t>
            </a:r>
            <a:r>
              <a:rPr lang="en-US" sz="2400" dirty="0" smtClean="0"/>
              <a:t>keys </a:t>
            </a:r>
            <a:r>
              <a:rPr lang="en-US" sz="2400" dirty="0" smtClean="0"/>
              <a:t>with an </a:t>
            </a:r>
            <a:r>
              <a:rPr lang="en-US" sz="2400" dirty="0" smtClean="0"/>
              <a:t>arc </a:t>
            </a:r>
            <a:endParaRPr lang="en-US" sz="24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Increase </a:t>
            </a:r>
            <a:r>
              <a:rPr lang="en-US" sz="2400" dirty="0" smtClean="0"/>
              <a:t>the weight </a:t>
            </a:r>
            <a:r>
              <a:rPr lang="en-US" sz="2400" dirty="0" smtClean="0"/>
              <a:t>for shift </a:t>
            </a:r>
            <a:endParaRPr lang="en-US" sz="24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Loops for same key</a:t>
            </a:r>
            <a:endParaRPr lang="en-US" sz="24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Repetition </a:t>
            </a:r>
            <a:r>
              <a:rPr lang="en-US" sz="2400" dirty="0" smtClean="0"/>
              <a:t>uses offset arcs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Repetition of same key more than 4, offset loops</a:t>
            </a:r>
            <a:endParaRPr lang="en-US" sz="24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Arcs drawn </a:t>
            </a:r>
            <a:r>
              <a:rPr lang="en-US" sz="2400" dirty="0" smtClean="0"/>
              <a:t>in clockwise </a:t>
            </a:r>
            <a:r>
              <a:rPr lang="en-US" sz="2400" dirty="0" smtClean="0"/>
              <a:t>order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1" y="4419600"/>
            <a:ext cx="4953000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 from Data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75" y="2987675"/>
            <a:ext cx="2981325" cy="108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9875" y="1897062"/>
            <a:ext cx="2981325" cy="1090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9875" y="4076700"/>
            <a:ext cx="2981325" cy="1071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9875" y="5148262"/>
            <a:ext cx="2981325" cy="1100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for Common Patterns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362200"/>
            <a:ext cx="6030452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Identified Patterns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62200" y="1676400"/>
          <a:ext cx="4800600" cy="4800602"/>
        </p:xfrm>
        <a:graphic>
          <a:graphicData uri="http://schemas.openxmlformats.org/drawingml/2006/table">
            <a:tbl>
              <a:tblPr/>
              <a:tblGrid>
                <a:gridCol w="1936606"/>
                <a:gridCol w="2863994"/>
              </a:tblGrid>
              <a:tr h="248307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latin typeface="Arial"/>
                          <a:ea typeface="Calibri"/>
                          <a:cs typeface="Times New Roman"/>
                        </a:rPr>
                        <a:t>Pattern Name</a:t>
                      </a:r>
                      <a:endParaRPr lang="en-US" sz="1000" b="1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latin typeface="Arial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000" b="1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Doubles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latin typeface="Arial"/>
                          <a:ea typeface="Calibri"/>
                          <a:cs typeface="Times New Roman"/>
                        </a:rPr>
                        <a:t>Same key pressed twice in succession</a:t>
                      </a:r>
                      <a:endParaRPr lang="en-US" sz="10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Triples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Same key pressed three times in succession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Twos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Two keys in a continuous line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Threes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Sets of three keys in a continuous line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Fours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Sets of four keys in a continuous line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Down-the-row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Five or more keys in one row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Snake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Sequence of contiguous keys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Grouped 2/3/4’s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Sets of 2’s, 3’s, 4’s offset by row or diagonal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Split Snake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Two discontinuous snake parts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Reflected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Sequence of mirrored keystrokes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8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latin typeface="Arial"/>
                          <a:ea typeface="Calibri"/>
                          <a:cs typeface="Times New Roman"/>
                        </a:rPr>
                        <a:t>Zig-zag</a:t>
                      </a:r>
                      <a:endParaRPr lang="en-US" sz="10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latin typeface="Arial"/>
                          <a:ea typeface="Calibri"/>
                          <a:cs typeface="Times New Roman"/>
                        </a:rPr>
                        <a:t>Alternating contiguous keys from two rows</a:t>
                      </a:r>
                      <a:endParaRPr lang="en-US" sz="10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52552" marR="525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Based on visually identified</a:t>
            </a:r>
            <a:br>
              <a:rPr lang="en-US" dirty="0" smtClean="0"/>
            </a:br>
            <a:r>
              <a:rPr lang="en-US" dirty="0" smtClean="0"/>
              <a:t>common patterns</a:t>
            </a:r>
          </a:p>
          <a:p>
            <a:pPr lvl="1"/>
            <a:r>
              <a:rPr lang="en-US" dirty="0" smtClean="0"/>
              <a:t>Programmatically checked</a:t>
            </a:r>
            <a:br>
              <a:rPr lang="en-US" dirty="0" smtClean="0"/>
            </a:br>
            <a:r>
              <a:rPr lang="en-US" dirty="0" smtClean="0"/>
              <a:t>collected data for frequency</a:t>
            </a:r>
          </a:p>
          <a:p>
            <a:r>
              <a:rPr lang="en-US" dirty="0" smtClean="0"/>
              <a:t>Some interesting results</a:t>
            </a:r>
          </a:p>
          <a:p>
            <a:pPr lvl="1"/>
            <a:r>
              <a:rPr lang="en-US" dirty="0" smtClean="0"/>
              <a:t>“Threes” occur often in</a:t>
            </a:r>
            <a:br>
              <a:rPr lang="en-US" dirty="0" smtClean="0"/>
            </a:br>
            <a:r>
              <a:rPr lang="en-US" dirty="0" smtClean="0"/>
              <a:t>patterns, seldom in random</a:t>
            </a:r>
          </a:p>
          <a:p>
            <a:pPr lvl="1"/>
            <a:r>
              <a:rPr lang="en-US" dirty="0" smtClean="0"/>
              <a:t>Doubles and Triples rare</a:t>
            </a:r>
          </a:p>
          <a:p>
            <a:pPr lvl="1"/>
            <a:r>
              <a:rPr lang="en-US" dirty="0" smtClean="0"/>
              <a:t>~20% random passwords</a:t>
            </a:r>
            <a:br>
              <a:rPr lang="en-US" dirty="0" smtClean="0"/>
            </a:br>
            <a:r>
              <a:rPr lang="en-US" dirty="0" smtClean="0"/>
              <a:t>had some type pattern</a:t>
            </a:r>
            <a:endParaRPr lang="en-US" dirty="0"/>
          </a:p>
        </p:txBody>
      </p:sp>
      <p:pic>
        <p:nvPicPr>
          <p:cNvPr id="31746" name="Picture 2" descr="fig5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828800"/>
            <a:ext cx="3276600" cy="41953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23988"/>
            <a:ext cx="7429422" cy="42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Decided to attack “Grouped 2s/3s/4s”</a:t>
            </a:r>
          </a:p>
          <a:p>
            <a:pPr lvl="1"/>
            <a:r>
              <a:rPr lang="en-US" dirty="0" smtClean="0"/>
              <a:t>Occurred in 15% of patterns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smtClean="0"/>
              <a:t>Develop rules to generate all</a:t>
            </a:r>
            <a:br>
              <a:rPr lang="en-US" dirty="0" smtClean="0"/>
            </a:br>
            <a:r>
              <a:rPr lang="en-US" dirty="0" smtClean="0"/>
              <a:t>possible 2s/3s/4s patterns</a:t>
            </a:r>
          </a:p>
          <a:p>
            <a:pPr lvl="1"/>
            <a:r>
              <a:rPr lang="en-US" dirty="0" smtClean="0"/>
              <a:t>Create a dictionary of patterns</a:t>
            </a:r>
          </a:p>
          <a:p>
            <a:pPr lvl="1"/>
            <a:r>
              <a:rPr lang="en-US" dirty="0" smtClean="0"/>
              <a:t>Attack using a standard dictionary approach</a:t>
            </a:r>
          </a:p>
          <a:p>
            <a:pPr lvl="1"/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62200"/>
            <a:ext cx="2057400" cy="122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following rules to generate</a:t>
            </a:r>
          </a:p>
          <a:p>
            <a:pPr lvl="3"/>
            <a:r>
              <a:rPr lang="en-GB" dirty="0" smtClean="0"/>
              <a:t>Meets locally enforced complexity rules</a:t>
            </a:r>
            <a:endParaRPr lang="en-US" dirty="0" smtClean="0"/>
          </a:p>
          <a:p>
            <a:pPr lvl="3"/>
            <a:r>
              <a:rPr lang="en-GB" dirty="0" smtClean="0"/>
              <a:t>Password parts (individual sets of 2, 3, or 4 keys in a row) go in the same direction</a:t>
            </a:r>
            <a:endParaRPr lang="en-US" dirty="0" smtClean="0"/>
          </a:p>
          <a:p>
            <a:pPr lvl="3"/>
            <a:r>
              <a:rPr lang="en-GB" dirty="0" smtClean="0"/>
              <a:t>Password parts are the same length</a:t>
            </a:r>
            <a:endParaRPr lang="en-US" dirty="0" smtClean="0"/>
          </a:p>
          <a:p>
            <a:pPr lvl="3"/>
            <a:r>
              <a:rPr lang="en-GB" dirty="0" smtClean="0"/>
              <a:t>Password parts are either all shifted up, or all not</a:t>
            </a:r>
            <a:endParaRPr lang="en-US" dirty="0" smtClean="0"/>
          </a:p>
          <a:p>
            <a:pPr lvl="3"/>
            <a:r>
              <a:rPr lang="en-GB" dirty="0" smtClean="0"/>
              <a:t>Password parts go left to right, or top to bottom</a:t>
            </a:r>
            <a:endParaRPr lang="en-US" dirty="0" smtClean="0"/>
          </a:p>
          <a:p>
            <a:pPr lvl="3"/>
            <a:r>
              <a:rPr lang="en-GB" dirty="0" smtClean="0"/>
              <a:t>Password parts are only 1 space off on the keyboard </a:t>
            </a:r>
            <a:endParaRPr lang="en-GB" dirty="0" smtClean="0"/>
          </a:p>
          <a:p>
            <a:r>
              <a:rPr lang="en-US" dirty="0" smtClean="0"/>
              <a:t>Resulting dictionary had ~500,000 entries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399" y="5486400"/>
            <a:ext cx="1666009" cy="990600"/>
          </a:xfrm>
          <a:prstGeom prst="rect">
            <a:avLst/>
          </a:prstGeom>
          <a:noFill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2332" y="5562600"/>
            <a:ext cx="1538868" cy="914400"/>
          </a:xfrm>
          <a:prstGeom prst="rect">
            <a:avLst/>
          </a:prstGeom>
          <a:noFill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5562600"/>
            <a:ext cx="1537855" cy="914400"/>
          </a:xfrm>
          <a:prstGeom prst="rect">
            <a:avLst/>
          </a:prstGeom>
          <a:noFill/>
        </p:spPr>
      </p:pic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562600"/>
            <a:ext cx="1303867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test against “live” password file</a:t>
            </a:r>
          </a:p>
          <a:p>
            <a:r>
              <a:rPr lang="en-US" dirty="0" smtClean="0"/>
              <a:t>Difficulty convincing IT group to provide real file (even an old one)</a:t>
            </a:r>
          </a:p>
          <a:p>
            <a:r>
              <a:rPr lang="en-US" dirty="0" smtClean="0"/>
              <a:t>Finally, obtained small production file containing 11 “strong” password hashes</a:t>
            </a:r>
          </a:p>
          <a:p>
            <a:pPr lvl="1"/>
            <a:r>
              <a:rPr lang="en-US" dirty="0" smtClean="0"/>
              <a:t>John the Ripper did not discover any of them in 18 hours of run time</a:t>
            </a:r>
          </a:p>
          <a:p>
            <a:pPr lvl="1"/>
            <a:r>
              <a:rPr lang="en-US" dirty="0" smtClean="0"/>
              <a:t>Pattern dictionary discovered 2 in under 1 second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Keyboard pattern passwords common</a:t>
            </a:r>
          </a:p>
          <a:p>
            <a:r>
              <a:rPr lang="en-US" dirty="0" smtClean="0"/>
              <a:t>Common pattern elements prevalent</a:t>
            </a:r>
          </a:p>
          <a:p>
            <a:r>
              <a:rPr lang="en-US" dirty="0" smtClean="0"/>
              <a:t>Visualization </a:t>
            </a:r>
            <a:r>
              <a:rPr lang="en-US" dirty="0" smtClean="0"/>
              <a:t>an </a:t>
            </a:r>
            <a:r>
              <a:rPr lang="en-US" dirty="0" smtClean="0"/>
              <a:t>effective means to identify common pattern elements</a:t>
            </a:r>
          </a:p>
          <a:p>
            <a:r>
              <a:rPr lang="en-US" dirty="0" smtClean="0"/>
              <a:t>Keyboard pattern passwords susceptible to detection</a:t>
            </a:r>
          </a:p>
          <a:p>
            <a:pPr lvl="1"/>
            <a:r>
              <a:rPr lang="en-US" dirty="0" smtClean="0"/>
              <a:t>Can create customized tool to check common patterns</a:t>
            </a:r>
          </a:p>
          <a:p>
            <a:pPr lvl="1"/>
            <a:r>
              <a:rPr lang="en-US" dirty="0" smtClean="0"/>
              <a:t>Treat common pattern elements as “words” to create new dictionaries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/>
          <a:lstStyle/>
          <a:p>
            <a:r>
              <a:rPr lang="en-US" dirty="0" smtClean="0"/>
              <a:t>Visualizing Keyboard Pattern Passwords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Dino Schweitzer, Jeff Boleng,</a:t>
            </a:r>
          </a:p>
          <a:p>
            <a:r>
              <a:rPr lang="en-US" dirty="0" smtClean="0"/>
              <a:t>Colin Hughes, Louis Murphy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Oct 2009</a:t>
            </a:r>
          </a:p>
          <a:p>
            <a:endParaRPr lang="en-US" dirty="0"/>
          </a:p>
        </p:txBody>
      </p:sp>
      <p:pic>
        <p:nvPicPr>
          <p:cNvPr id="5" name="Picture 4" descr="ACCRColor6May0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4267200" cy="1939636"/>
          </a:xfrm>
          <a:prstGeom prst="rect">
            <a:avLst/>
          </a:prstGeom>
        </p:spPr>
      </p:pic>
      <p:pic>
        <p:nvPicPr>
          <p:cNvPr id="6" name="Picture 5" descr="DFC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828800"/>
            <a:ext cx="6019800" cy="452596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Project Approach</a:t>
            </a:r>
          </a:p>
          <a:p>
            <a:r>
              <a:rPr lang="en-US" dirty="0" smtClean="0"/>
              <a:t>Collecting Data</a:t>
            </a:r>
          </a:p>
          <a:p>
            <a:r>
              <a:rPr lang="en-US" dirty="0" smtClean="0"/>
              <a:t>Visualizing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Introductory computer security course</a:t>
            </a:r>
          </a:p>
          <a:p>
            <a:r>
              <a:rPr lang="en-US" dirty="0" smtClean="0"/>
              <a:t>2-person research projects</a:t>
            </a:r>
          </a:p>
          <a:p>
            <a:pPr lvl="1"/>
            <a:r>
              <a:rPr lang="en-US" dirty="0" smtClean="0"/>
              <a:t>Complete research process</a:t>
            </a:r>
          </a:p>
          <a:p>
            <a:pPr lvl="1"/>
            <a:r>
              <a:rPr lang="en-US" dirty="0" smtClean="0"/>
              <a:t>Faculty mentors</a:t>
            </a:r>
          </a:p>
          <a:p>
            <a:pPr lvl="1"/>
            <a:r>
              <a:rPr lang="en-US" dirty="0" smtClean="0"/>
              <a:t>Work on “real problems”</a:t>
            </a:r>
          </a:p>
          <a:p>
            <a:r>
              <a:rPr lang="en-US" dirty="0" smtClean="0"/>
              <a:t>Murphy / Hughes team wanted to investigate keyboard patterns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that a lot of people use keyboard patterns to meet password rules while creating a memorable key sequence</a:t>
            </a:r>
          </a:p>
          <a:p>
            <a:pPr lvl="1"/>
            <a:r>
              <a:rPr lang="en-US" dirty="0" smtClean="0"/>
              <a:t>Appear random when look at text</a:t>
            </a:r>
          </a:p>
          <a:p>
            <a:pPr lvl="1"/>
            <a:r>
              <a:rPr lang="en-US" dirty="0" smtClean="0"/>
              <a:t>Not in dictionaries</a:t>
            </a:r>
          </a:p>
          <a:p>
            <a:pPr lvl="1"/>
            <a:r>
              <a:rPr lang="en-US" dirty="0" smtClean="0"/>
              <a:t>Easy to remember</a:t>
            </a:r>
          </a:p>
          <a:p>
            <a:r>
              <a:rPr lang="en-US" dirty="0" smtClean="0"/>
              <a:t>Are such patterns vulnerable to attack?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Password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 password must be at least 8 characters long. </a:t>
            </a:r>
          </a:p>
          <a:p>
            <a:r>
              <a:rPr lang="en-US" dirty="0" smtClean="0"/>
              <a:t>The password </a:t>
            </a:r>
            <a:r>
              <a:rPr lang="en-US" b="1" dirty="0" smtClean="0"/>
              <a:t>must</a:t>
            </a:r>
            <a:r>
              <a:rPr lang="en-US" dirty="0" smtClean="0"/>
              <a:t> contain at least: </a:t>
            </a:r>
          </a:p>
          <a:p>
            <a:pPr lvl="1"/>
            <a:r>
              <a:rPr lang="en-US" dirty="0" smtClean="0"/>
              <a:t>one uppercase and one lowercase alpha character [a-z </a:t>
            </a:r>
            <a:r>
              <a:rPr lang="en-US" dirty="0" err="1" smtClean="0"/>
              <a:t>A-Z</a:t>
            </a:r>
            <a:r>
              <a:rPr lang="en-US" dirty="0" smtClean="0"/>
              <a:t>]; </a:t>
            </a:r>
          </a:p>
          <a:p>
            <a:pPr lvl="1"/>
            <a:r>
              <a:rPr lang="en-US" dirty="0" smtClean="0"/>
              <a:t>one numeric character [0-9]; </a:t>
            </a:r>
          </a:p>
          <a:p>
            <a:pPr lvl="1"/>
            <a:r>
              <a:rPr lang="en-US" dirty="0" smtClean="0"/>
              <a:t>one special character from this set:</a:t>
            </a:r>
            <a:br>
              <a:rPr lang="en-US" dirty="0" smtClean="0"/>
            </a:br>
            <a:r>
              <a:rPr lang="en-US" dirty="0" smtClean="0"/>
              <a:t>` ! @ $ % ^ &amp; * ( ) - _ = + [ ] ; : ' " , &lt; . &gt; / ? </a:t>
            </a:r>
          </a:p>
          <a:p>
            <a:r>
              <a:rPr lang="en-US" dirty="0" smtClean="0"/>
              <a:t>The password </a:t>
            </a:r>
            <a:r>
              <a:rPr lang="en-US" b="1" dirty="0" smtClean="0"/>
              <a:t>must not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contain spaces; </a:t>
            </a:r>
          </a:p>
          <a:p>
            <a:pPr lvl="1"/>
            <a:r>
              <a:rPr lang="en-US" dirty="0" smtClean="0"/>
              <a:t>begin with an exclamation [!] or a question mark [?]; </a:t>
            </a:r>
          </a:p>
          <a:p>
            <a:pPr lvl="1"/>
            <a:r>
              <a:rPr lang="en-US" dirty="0" smtClean="0"/>
              <a:t>contain your login ID. </a:t>
            </a:r>
          </a:p>
          <a:p>
            <a:r>
              <a:rPr lang="en-US" dirty="0" smtClean="0"/>
              <a:t>The first 3 characters cannot be the same. </a:t>
            </a:r>
          </a:p>
          <a:p>
            <a:r>
              <a:rPr lang="en-US" dirty="0" smtClean="0"/>
              <a:t>The sequence of the first 3 characters cannot be in your login ID. </a:t>
            </a:r>
          </a:p>
          <a:p>
            <a:r>
              <a:rPr lang="en-US" dirty="0" smtClean="0"/>
              <a:t>The first 8 characters cannot be the same as in your previous password. </a:t>
            </a:r>
          </a:p>
          <a:p>
            <a:r>
              <a:rPr lang="en-US" dirty="0" smtClean="0"/>
              <a:t>Passwords are treated as case sensitive.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a bunch of passwords</a:t>
            </a:r>
          </a:p>
          <a:p>
            <a:r>
              <a:rPr lang="en-US" dirty="0" smtClean="0"/>
              <a:t>Analyze for patterns</a:t>
            </a:r>
          </a:p>
          <a:p>
            <a:r>
              <a:rPr lang="en-US" dirty="0" smtClean="0"/>
              <a:t>Identify common patterns</a:t>
            </a:r>
          </a:p>
          <a:p>
            <a:r>
              <a:rPr lang="en-US" dirty="0" smtClean="0"/>
              <a:t>Come up with way of using common patterns to attack a password file</a:t>
            </a:r>
          </a:p>
          <a:p>
            <a:r>
              <a:rPr lang="en-US" dirty="0" smtClean="0"/>
              <a:t>Show proof of concept on a real password file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Wanted a large sample size</a:t>
            </a:r>
          </a:p>
          <a:p>
            <a:r>
              <a:rPr lang="en-US" dirty="0" smtClean="0"/>
              <a:t>Ideally, people would not know purpose of samples (or even that they were being collected)</a:t>
            </a:r>
          </a:p>
          <a:p>
            <a:r>
              <a:rPr lang="en-US" dirty="0" smtClean="0"/>
              <a:t>Also, ideally, have some that know are intended as patterns, versus random ones</a:t>
            </a:r>
            <a:br>
              <a:rPr lang="en-US" dirty="0" smtClean="0"/>
            </a:br>
            <a:endParaRPr lang="en-US" dirty="0" smtClean="0"/>
          </a:p>
          <a:p>
            <a:pPr algn="ctr"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Wanted a large sample size</a:t>
            </a:r>
          </a:p>
          <a:p>
            <a:r>
              <a:rPr lang="en-US" dirty="0" smtClean="0"/>
              <a:t>Ideally, people would not know purpose of samples (or even that they were being collected)</a:t>
            </a:r>
          </a:p>
          <a:p>
            <a:r>
              <a:rPr lang="en-US" dirty="0" smtClean="0"/>
              <a:t>Also, ideally, have some that know are intended as patterns, versus random ones</a:t>
            </a:r>
            <a:br>
              <a:rPr lang="en-US" dirty="0" smtClean="0"/>
            </a:br>
            <a:endParaRPr lang="en-US" dirty="0" smtClean="0"/>
          </a:p>
          <a:p>
            <a:pPr algn="ctr">
              <a:buNone/>
            </a:pPr>
            <a:r>
              <a:rPr lang="en-US" b="1" dirty="0" smtClean="0"/>
              <a:t>SOLUTION</a:t>
            </a:r>
          </a:p>
          <a:p>
            <a:pPr algn="ctr">
              <a:buNone/>
            </a:pPr>
            <a:r>
              <a:rPr lang="en-US" dirty="0" smtClean="0"/>
              <a:t>Our Freshman class!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742</Words>
  <Application>Microsoft Office PowerPoint</Application>
  <PresentationFormat>On-screen Show (4:3)</PresentationFormat>
  <Paragraphs>148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Visualizing Keyboard Pattern Passwords</vt:lpstr>
      <vt:lpstr>Slide 2</vt:lpstr>
      <vt:lpstr>Overview</vt:lpstr>
      <vt:lpstr>Background</vt:lpstr>
      <vt:lpstr>The problem</vt:lpstr>
      <vt:lpstr>Sample Password Rules</vt:lpstr>
      <vt:lpstr>Project Approach</vt:lpstr>
      <vt:lpstr>Collecting Passwords</vt:lpstr>
      <vt:lpstr>Collecting Passwords</vt:lpstr>
      <vt:lpstr>Password WebLab</vt:lpstr>
      <vt:lpstr>Screen Shots</vt:lpstr>
      <vt:lpstr>Screen Shots</vt:lpstr>
      <vt:lpstr>Collected Data</vt:lpstr>
      <vt:lpstr>Visualizing Patterns</vt:lpstr>
      <vt:lpstr>Drawing Rules</vt:lpstr>
      <vt:lpstr>Samples from Data</vt:lpstr>
      <vt:lpstr>Looking for Common Patterns</vt:lpstr>
      <vt:lpstr>Identified Patterns</vt:lpstr>
      <vt:lpstr>Pattern Frequency</vt:lpstr>
      <vt:lpstr>Attacking Patterns</vt:lpstr>
      <vt:lpstr>Creating Passwords</vt:lpstr>
      <vt:lpstr>Testing Dictionary</vt:lpstr>
      <vt:lpstr>Conclusions</vt:lpstr>
      <vt:lpstr>Visualizing Keyboard Pattern Passwords</vt:lpstr>
    </vt:vector>
  </TitlesOfParts>
  <Company>USAFA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Keyboard Pattern Passwords</dc:title>
  <dc:creator> </dc:creator>
  <cp:lastModifiedBy> </cp:lastModifiedBy>
  <cp:revision>5</cp:revision>
  <dcterms:created xsi:type="dcterms:W3CDTF">2009-10-07T20:39:44Z</dcterms:created>
  <dcterms:modified xsi:type="dcterms:W3CDTF">2009-10-08T05:03:04Z</dcterms:modified>
</cp:coreProperties>
</file>